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Pragmatica Bold" panose="020B0604020202020204" charset="0"/>
      <p:regular r:id="rId15"/>
    </p:embeddedFont>
    <p:embeddedFont>
      <p:font typeface="Pragmatica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TT Interphases Bold" panose="020B0604020202020204" charset="0"/>
      <p:regular r:id="rId21"/>
    </p:embeddedFont>
    <p:embeddedFont>
      <p:font typeface="TT Interphase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nstahyre.com/" TargetMode="External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0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3578708"/>
            <a:chOff x="0" y="0"/>
            <a:chExt cx="24384000" cy="477161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7443" b="66465"/>
            <a:stretch>
              <a:fillRect/>
            </a:stretch>
          </p:blipFill>
          <p:spPr>
            <a:xfrm>
              <a:off x="0" y="0"/>
              <a:ext cx="24384000" cy="4771611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-692565" y="-328353"/>
            <a:ext cx="3442531" cy="1290378"/>
          </a:xfrm>
          <a:prstGeom prst="rect">
            <a:avLst/>
          </a:prstGeom>
          <a:solidFill>
            <a:srgbClr val="4A5056"/>
          </a:solidFill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>
            <a:off x="1028700" y="7983895"/>
            <a:ext cx="16230600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6" name="Group 6"/>
          <p:cNvGrpSpPr/>
          <p:nvPr/>
        </p:nvGrpSpPr>
        <p:grpSpPr>
          <a:xfrm>
            <a:off x="1028700" y="4189858"/>
            <a:ext cx="16230600" cy="3427118"/>
            <a:chOff x="0" y="0"/>
            <a:chExt cx="21640800" cy="4569491"/>
          </a:xfrm>
        </p:grpSpPr>
        <p:sp>
          <p:nvSpPr>
            <p:cNvPr id="7" name="TextBox 7"/>
            <p:cNvSpPr txBox="1"/>
            <p:nvPr/>
          </p:nvSpPr>
          <p:spPr>
            <a:xfrm>
              <a:off x="0" y="57150"/>
              <a:ext cx="21640800" cy="3801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1171"/>
                </a:lnSpc>
              </a:pPr>
              <a:r>
                <a:rPr lang="en-US" sz="9799" spc="97">
                  <a:solidFill>
                    <a:srgbClr val="FFFFFF"/>
                  </a:solidFill>
                  <a:latin typeface="Pragmatica Bold"/>
                </a:rPr>
                <a:t>INSTAHYRE JOB </a:t>
              </a:r>
            </a:p>
            <a:p>
              <a:pPr marL="0" lvl="0" indent="0">
                <a:lnSpc>
                  <a:spcPts val="11171"/>
                </a:lnSpc>
              </a:pPr>
              <a:r>
                <a:rPr lang="en-US" sz="9799" spc="97">
                  <a:solidFill>
                    <a:srgbClr val="FFFFFF"/>
                  </a:solidFill>
                  <a:latin typeface="Pragmatica Bold"/>
                </a:rPr>
                <a:t>ANALYTICS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17168"/>
              <a:ext cx="19539964" cy="552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191"/>
                </a:lnSpc>
              </a:pPr>
              <a:r>
                <a:rPr lang="en-US" sz="2799" spc="55" dirty="0">
                  <a:solidFill>
                    <a:srgbClr val="FFFFFF"/>
                  </a:solidFill>
                  <a:latin typeface="TT Interphases"/>
                </a:rPr>
                <a:t>Extracting Insights from Professional Networking Platform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9524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 dirty="0" err="1" smtClean="0">
                <a:solidFill>
                  <a:srgbClr val="FFFFFF"/>
                </a:solidFill>
                <a:latin typeface="TT Interphases Bold"/>
              </a:rPr>
              <a:t>Mahboob</a:t>
            </a:r>
            <a:r>
              <a:rPr lang="en-US" sz="2799" spc="27" dirty="0" smtClean="0">
                <a:solidFill>
                  <a:srgbClr val="FFFFFF"/>
                </a:solidFill>
                <a:latin typeface="TT Interphases Bold"/>
              </a:rPr>
              <a:t> </a:t>
            </a:r>
            <a:r>
              <a:rPr lang="en-US" sz="2799" spc="27" dirty="0" err="1" smtClean="0">
                <a:solidFill>
                  <a:srgbClr val="FFFFFF"/>
                </a:solidFill>
                <a:latin typeface="TT Interphases Bold"/>
              </a:rPr>
              <a:t>Alam</a:t>
            </a:r>
            <a:endParaRPr lang="en-US" sz="2799" spc="27" dirty="0">
              <a:solidFill>
                <a:srgbClr val="FFFFFF"/>
              </a:solidFill>
              <a:latin typeface="TT Interphase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112590" y="9052770"/>
            <a:ext cx="4193390" cy="410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799" spc="27" dirty="0" err="1">
                <a:solidFill>
                  <a:srgbClr val="FFFFFF"/>
                </a:solidFill>
                <a:latin typeface="TT Interphases Bold"/>
              </a:rPr>
              <a:t>Divye</a:t>
            </a:r>
            <a:r>
              <a:rPr lang="en-US" sz="2799" spc="27" dirty="0">
                <a:solidFill>
                  <a:srgbClr val="FFFFFF"/>
                </a:solidFill>
                <a:latin typeface="TT Interphases Bold"/>
              </a:rPr>
              <a:t> </a:t>
            </a:r>
            <a:r>
              <a:rPr lang="en-US" sz="2799" spc="27" dirty="0" smtClean="0">
                <a:solidFill>
                  <a:srgbClr val="FFFFFF"/>
                </a:solidFill>
                <a:latin typeface="TT Interphases Bold"/>
              </a:rPr>
              <a:t>Chopra</a:t>
            </a:r>
            <a:endParaRPr lang="en-US" sz="2799" spc="27" dirty="0">
              <a:solidFill>
                <a:srgbClr val="FFFFFF"/>
              </a:solidFill>
              <a:latin typeface="TT Interphase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30598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Harsha Hari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499370" y="9052770"/>
            <a:ext cx="4193390" cy="411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TT Interphases Bold"/>
              </a:rPr>
              <a:t>Shamsul Qumar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8228286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648"/>
              </a:lnSpc>
            </a:pPr>
            <a:r>
              <a:rPr lang="en-US" sz="3200" u="none">
                <a:solidFill>
                  <a:srgbClr val="FFFFFF"/>
                </a:solidFill>
                <a:latin typeface="Pragmatica Bold"/>
              </a:rPr>
              <a:t>PRESENTED BY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9579" y="61402"/>
            <a:ext cx="2359022" cy="742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5"/>
              </a:lnSpc>
              <a:spcBef>
                <a:spcPct val="0"/>
              </a:spcBef>
            </a:pPr>
            <a:r>
              <a:rPr lang="en-US" sz="4397" dirty="0" err="1">
                <a:solidFill>
                  <a:srgbClr val="FFFFFF"/>
                </a:solidFill>
                <a:latin typeface="Pragmatica"/>
              </a:rPr>
              <a:t>Instahyre</a:t>
            </a:r>
            <a:endParaRPr lang="en-US" sz="4397" dirty="0">
              <a:solidFill>
                <a:srgbClr val="FFFFFF"/>
              </a:solidFill>
              <a:latin typeface="Pragma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747885" y="2649646"/>
            <a:ext cx="7472220" cy="4987707"/>
          </a:xfrm>
          <a:custGeom>
            <a:avLst/>
            <a:gdLst/>
            <a:ahLst/>
            <a:cxnLst/>
            <a:rect l="l" t="t" r="r" b="b"/>
            <a:pathLst>
              <a:path w="7472220" h="4987707">
                <a:moveTo>
                  <a:pt x="0" y="0"/>
                </a:moveTo>
                <a:lnTo>
                  <a:pt x="7472220" y="0"/>
                </a:lnTo>
                <a:lnTo>
                  <a:pt x="7472220" y="4987708"/>
                </a:lnTo>
                <a:lnTo>
                  <a:pt x="0" y="49877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4696927" y="584714"/>
            <a:ext cx="889414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CHALLENGES FACED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5179001"/>
            <a:ext cx="8012043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Creating a backend with flask and returning output to webpage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592496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Creating Webpage with the help of HTML and CSS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765815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User Input Text Processing and learning Fuzzy wuzzy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6590848"/>
            <a:ext cx="7531565" cy="11356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8" lvl="1" indent="-355209" algn="l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Understanding the different ways to deploy the model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-632499" y="1028700"/>
            <a:ext cx="11196735" cy="8229600"/>
          </a:xfrm>
          <a:custGeom>
            <a:avLst/>
            <a:gdLst/>
            <a:ahLst/>
            <a:cxnLst/>
            <a:rect l="l" t="t" r="r" b="b"/>
            <a:pathLst>
              <a:path w="11196735" h="8229600">
                <a:moveTo>
                  <a:pt x="0" y="0"/>
                </a:moveTo>
                <a:lnTo>
                  <a:pt x="11196734" y="0"/>
                </a:lnTo>
                <a:lnTo>
                  <a:pt x="1119673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3733839" y="2230068"/>
            <a:ext cx="1954403" cy="2049177"/>
          </a:xfrm>
          <a:custGeom>
            <a:avLst/>
            <a:gdLst/>
            <a:ahLst/>
            <a:cxnLst/>
            <a:rect l="l" t="t" r="r" b="b"/>
            <a:pathLst>
              <a:path w="1954403" h="2049177">
                <a:moveTo>
                  <a:pt x="0" y="0"/>
                </a:moveTo>
                <a:lnTo>
                  <a:pt x="1954403" y="0"/>
                </a:lnTo>
                <a:lnTo>
                  <a:pt x="1954403" y="2049177"/>
                </a:lnTo>
                <a:lnTo>
                  <a:pt x="0" y="20491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5814067" y="565785"/>
            <a:ext cx="665986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FUTURE SCOPE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44000" y="2972985"/>
            <a:ext cx="7451487" cy="4630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Deploy the Model on Web Server</a:t>
            </a:r>
          </a:p>
          <a:p>
            <a:pPr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 Text Processing Can be improved for more accuracy</a:t>
            </a:r>
          </a:p>
          <a:p>
            <a:pPr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  <a:p>
            <a:pPr marL="710419" lvl="1" indent="-355209">
              <a:lnSpc>
                <a:spcPts val="4606"/>
              </a:lnSpc>
              <a:buFont typeface="Arial"/>
              <a:buChar char="•"/>
            </a:pPr>
            <a:r>
              <a:rPr lang="en-US" sz="3290">
                <a:solidFill>
                  <a:srgbClr val="D9D9D9"/>
                </a:solidFill>
                <a:latin typeface="Pragmatica"/>
              </a:rPr>
              <a:t>Enhance the UI interface with more interactive features</a:t>
            </a:r>
          </a:p>
          <a:p>
            <a:pPr algn="l">
              <a:lnSpc>
                <a:spcPts val="4606"/>
              </a:lnSpc>
            </a:pPr>
            <a:endParaRPr lang="en-US" sz="3290">
              <a:solidFill>
                <a:srgbClr val="D9D9D9"/>
              </a:solidFill>
              <a:latin typeface="Pragmatic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2933046" y="2904710"/>
            <a:ext cx="3845776" cy="2574427"/>
          </a:xfrm>
          <a:custGeom>
            <a:avLst/>
            <a:gdLst/>
            <a:ahLst/>
            <a:cxnLst/>
            <a:rect l="l" t="t" r="r" b="b"/>
            <a:pathLst>
              <a:path w="3845776" h="2574427">
                <a:moveTo>
                  <a:pt x="0" y="0"/>
                </a:moveTo>
                <a:lnTo>
                  <a:pt x="3845776" y="0"/>
                </a:lnTo>
                <a:lnTo>
                  <a:pt x="3845776" y="2574427"/>
                </a:lnTo>
                <a:lnTo>
                  <a:pt x="0" y="25744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4085" t="-31781" r="-44085" b="-2638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6578011" y="2868113"/>
            <a:ext cx="4662543" cy="2611024"/>
          </a:xfrm>
          <a:custGeom>
            <a:avLst/>
            <a:gdLst/>
            <a:ahLst/>
            <a:cxnLst/>
            <a:rect l="l" t="t" r="r" b="b"/>
            <a:pathLst>
              <a:path w="4662543" h="2611024">
                <a:moveTo>
                  <a:pt x="0" y="0"/>
                </a:moveTo>
                <a:lnTo>
                  <a:pt x="4662544" y="0"/>
                </a:lnTo>
                <a:lnTo>
                  <a:pt x="4662544" y="2611024"/>
                </a:lnTo>
                <a:lnTo>
                  <a:pt x="0" y="26110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TextBox 5"/>
          <p:cNvSpPr txBox="1"/>
          <p:nvPr/>
        </p:nvSpPr>
        <p:spPr>
          <a:xfrm>
            <a:off x="4324547" y="565785"/>
            <a:ext cx="9638906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LEARNING OUTCOMES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SELENIUM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8011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FLASK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33046" y="6499153"/>
            <a:ext cx="4193390" cy="462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8"/>
              </a:lnSpc>
            </a:pPr>
            <a:r>
              <a:rPr lang="en-US" sz="3200">
                <a:solidFill>
                  <a:srgbClr val="FFFFFF"/>
                </a:solidFill>
                <a:latin typeface="Pragmatica Bold"/>
              </a:rPr>
              <a:t>HTML/CSS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787715" y="2803788"/>
            <a:ext cx="2675360" cy="267534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r="-3742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555138" y="1028700"/>
            <a:ext cx="11177725" cy="8229600"/>
          </a:xfrm>
          <a:custGeom>
            <a:avLst/>
            <a:gdLst/>
            <a:ahLst/>
            <a:cxnLst/>
            <a:rect l="l" t="t" r="r" b="b"/>
            <a:pathLst>
              <a:path w="11177725" h="8229600">
                <a:moveTo>
                  <a:pt x="0" y="0"/>
                </a:moveTo>
                <a:lnTo>
                  <a:pt x="11177724" y="0"/>
                </a:lnTo>
                <a:lnTo>
                  <a:pt x="1117772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744664" y="1672825"/>
            <a:ext cx="6804946" cy="4841719"/>
          </a:xfrm>
          <a:custGeom>
            <a:avLst/>
            <a:gdLst/>
            <a:ahLst/>
            <a:cxnLst/>
            <a:rect l="l" t="t" r="r" b="b"/>
            <a:pathLst>
              <a:path w="6804946" h="4841719">
                <a:moveTo>
                  <a:pt x="0" y="0"/>
                </a:moveTo>
                <a:lnTo>
                  <a:pt x="6804947" y="0"/>
                </a:lnTo>
                <a:lnTo>
                  <a:pt x="6804947" y="4841719"/>
                </a:lnTo>
                <a:lnTo>
                  <a:pt x="0" y="48417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TextBox 4"/>
          <p:cNvSpPr txBox="1"/>
          <p:nvPr/>
        </p:nvSpPr>
        <p:spPr>
          <a:xfrm>
            <a:off x="3733800" y="342900"/>
            <a:ext cx="10134599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u="sng" spc="65" dirty="0">
                <a:solidFill>
                  <a:srgbClr val="FFFFFF"/>
                </a:solidFill>
                <a:latin typeface="Pragmatica Bold"/>
              </a:rPr>
              <a:t>OBJECTIVE &amp; SCOPE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336991"/>
            <a:ext cx="7266525" cy="344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Scrape Data from Instahyre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Use Clustering Model to Create Company Classes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Create a Web App which returns Class, Count of Jobs, Seniority level and Industry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Data Analysis and Visualisation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90128" y="7105094"/>
            <a:ext cx="14071119" cy="159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91"/>
              </a:lnSpc>
              <a:spcBef>
                <a:spcPct val="0"/>
              </a:spcBef>
            </a:pPr>
            <a:r>
              <a:rPr lang="en-US" sz="2799" spc="27">
                <a:solidFill>
                  <a:srgbClr val="FFFFFF"/>
                </a:solidFill>
                <a:latin typeface="Pragmatica"/>
              </a:rPr>
              <a:t>This project aims to scrape job data from Instahyre, apply clustering algorithms to group companies based on job postings, and create a web application for users to explore company classes, job counts, seniority levels, and industries based on the skill searched.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827027" y="2352435"/>
            <a:ext cx="2952415" cy="3717127"/>
            <a:chOff x="0" y="0"/>
            <a:chExt cx="3936554" cy="495617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49290" t="-24805" r="-148229" b="-23955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5" name="TextBox 5"/>
            <p:cNvSpPr txBox="1"/>
            <p:nvPr/>
          </p:nvSpPr>
          <p:spPr>
            <a:xfrm>
              <a:off x="942388" y="4098585"/>
              <a:ext cx="2209576" cy="857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 dirty="0">
                  <a:solidFill>
                    <a:srgbClr val="FFFFFF"/>
                  </a:solidFill>
                  <a:latin typeface="Pragmatica"/>
                </a:rPr>
                <a:t>Python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700062" y="2352435"/>
            <a:ext cx="2952415" cy="3694405"/>
            <a:chOff x="0" y="0"/>
            <a:chExt cx="3936554" cy="4925874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3052" r="-305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501048" y="4098585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Sklearn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573097" y="2208081"/>
            <a:ext cx="2919010" cy="3694405"/>
            <a:chOff x="0" y="0"/>
            <a:chExt cx="3892014" cy="4925874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0" y="0"/>
              <a:ext cx="3892014" cy="3891998"/>
              <a:chOff x="0" y="0"/>
              <a:chExt cx="6350000" cy="63499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42003" t="-3534" r="-42003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25416" y="4098585"/>
              <a:ext cx="3241181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HTML/CSS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4763545" y="6073119"/>
            <a:ext cx="2952415" cy="3694405"/>
            <a:chOff x="0" y="0"/>
            <a:chExt cx="3936554" cy="4925874"/>
          </a:xfrm>
        </p:grpSpPr>
        <p:grpSp>
          <p:nvGrpSpPr>
            <p:cNvPr id="15" name="Group 15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r="-374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501048" y="4098585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Selenium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636579" y="5902486"/>
            <a:ext cx="2952415" cy="3554721"/>
            <a:chOff x="0" y="0"/>
            <a:chExt cx="3936554" cy="4739628"/>
          </a:xfrm>
        </p:grpSpPr>
        <p:grpSp>
          <p:nvGrpSpPr>
            <p:cNvPr id="19" name="Group 19"/>
            <p:cNvGrpSpPr>
              <a:grpSpLocks noChangeAspect="1"/>
            </p:cNvGrpSpPr>
            <p:nvPr/>
          </p:nvGrpSpPr>
          <p:grpSpPr>
            <a:xfrm>
              <a:off x="0" y="0"/>
              <a:ext cx="3936554" cy="3936538"/>
              <a:chOff x="0" y="0"/>
              <a:chExt cx="6350000" cy="634997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6350000" cy="6349974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49974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8092"/>
                </a:stretch>
              </a:blipFill>
            </p:spPr>
            <p:txBody>
              <a:bodyPr/>
              <a:lstStyle/>
              <a:p>
                <a:endParaRPr lang="en-IN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523318" y="3912339"/>
              <a:ext cx="2889917" cy="827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05"/>
                </a:lnSpc>
                <a:spcBef>
                  <a:spcPct val="0"/>
                </a:spcBef>
              </a:pPr>
              <a:r>
                <a:rPr lang="en-US" sz="3718">
                  <a:solidFill>
                    <a:srgbClr val="FFFFFF"/>
                  </a:solidFill>
                  <a:latin typeface="Pragmatica"/>
                </a:rPr>
                <a:t>Flask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361034" y="565785"/>
            <a:ext cx="5565932" cy="954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spc="65" dirty="0">
                <a:solidFill>
                  <a:srgbClr val="FFFFFF"/>
                </a:solidFill>
                <a:latin typeface="Pragmatica Bold"/>
              </a:rPr>
              <a:t>TOOLS 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3464560"/>
            <a:ext cx="4738501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0" y="-13667"/>
            <a:ext cx="3397950" cy="1118567"/>
            <a:chOff x="0" y="0"/>
            <a:chExt cx="4530601" cy="1491422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231736" y="1911478"/>
            <a:ext cx="745610" cy="741543"/>
          </a:xfrm>
          <a:custGeom>
            <a:avLst/>
            <a:gdLst/>
            <a:ahLst/>
            <a:cxnLst/>
            <a:rect l="l" t="t" r="r" b="b"/>
            <a:pathLst>
              <a:path w="745610" h="741543">
                <a:moveTo>
                  <a:pt x="0" y="0"/>
                </a:moveTo>
                <a:lnTo>
                  <a:pt x="745610" y="0"/>
                </a:lnTo>
                <a:lnTo>
                  <a:pt x="745610" y="741543"/>
                </a:lnTo>
                <a:lnTo>
                  <a:pt x="0" y="741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6397565" y="1911478"/>
            <a:ext cx="762512" cy="741543"/>
          </a:xfrm>
          <a:custGeom>
            <a:avLst/>
            <a:gdLst/>
            <a:ahLst/>
            <a:cxnLst/>
            <a:rect l="l" t="t" r="r" b="b"/>
            <a:pathLst>
              <a:path w="762512" h="741543">
                <a:moveTo>
                  <a:pt x="0" y="0"/>
                </a:moveTo>
                <a:lnTo>
                  <a:pt x="762513" y="0"/>
                </a:lnTo>
                <a:lnTo>
                  <a:pt x="762513" y="741543"/>
                </a:lnTo>
                <a:lnTo>
                  <a:pt x="0" y="74154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9144000" y="2727953"/>
            <a:ext cx="8842665" cy="5869319"/>
          </a:xfrm>
          <a:custGeom>
            <a:avLst/>
            <a:gdLst/>
            <a:ahLst/>
            <a:cxnLst/>
            <a:rect l="l" t="t" r="r" b="b"/>
            <a:pathLst>
              <a:path w="8842665" h="5869319">
                <a:moveTo>
                  <a:pt x="0" y="0"/>
                </a:moveTo>
                <a:lnTo>
                  <a:pt x="8842665" y="0"/>
                </a:lnTo>
                <a:lnTo>
                  <a:pt x="8842665" y="5869319"/>
                </a:lnTo>
                <a:lnTo>
                  <a:pt x="0" y="586931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TextBox 10"/>
          <p:cNvSpPr txBox="1"/>
          <p:nvPr/>
        </p:nvSpPr>
        <p:spPr>
          <a:xfrm>
            <a:off x="1028700" y="1562418"/>
            <a:ext cx="6340740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WEB</a:t>
            </a:r>
          </a:p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SCRAPING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657" y="3850323"/>
            <a:ext cx="6340740" cy="3938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Utilised the flexibility of python libraries like Selenium, Regex and Pandas to scrape </a:t>
            </a:r>
            <a:r>
              <a:rPr lang="en-US" sz="2800" u="sng">
                <a:solidFill>
                  <a:srgbClr val="FFFFFF"/>
                </a:solidFill>
                <a:latin typeface="Pragmatica"/>
                <a:hlinkClick r:id="rId8" tooltip="https://www.instahyre.com/"/>
              </a:rPr>
              <a:t>www.instahyre.com</a:t>
            </a:r>
            <a:r>
              <a:rPr lang="en-US" sz="2800">
                <a:solidFill>
                  <a:srgbClr val="FFFFFF"/>
                </a:solidFill>
                <a:latin typeface="Pragmatica"/>
              </a:rPr>
              <a:t> </a:t>
            </a:r>
          </a:p>
          <a:p>
            <a:pPr>
              <a:lnSpc>
                <a:spcPts val="3920"/>
              </a:lnSpc>
            </a:pPr>
            <a:endParaRPr lang="en-US" sz="2800">
              <a:solidFill>
                <a:srgbClr val="FFFFFF"/>
              </a:solidFill>
              <a:latin typeface="Pragmatica"/>
            </a:endParaRPr>
          </a:p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Extracted Three tables: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Jobs</a:t>
            </a:r>
          </a:p>
          <a:p>
            <a:pPr marL="604521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Company</a:t>
            </a:r>
          </a:p>
          <a:p>
            <a:pPr marL="604521" lvl="1" indent="-302261" algn="l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FFFFFF"/>
                </a:solidFill>
                <a:latin typeface="Pragmatica"/>
              </a:rPr>
              <a:t>Details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7979" y="3450273"/>
            <a:ext cx="7492031" cy="14288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9144000" y="1028700"/>
            <a:ext cx="9144000" cy="7200900"/>
            <a:chOff x="0" y="0"/>
            <a:chExt cx="12192000" cy="960120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26870" r="6099" b="20771"/>
            <a:stretch>
              <a:fillRect/>
            </a:stretch>
          </p:blipFill>
          <p:spPr>
            <a:xfrm>
              <a:off x="0" y="0"/>
              <a:ext cx="12192000" cy="9601200"/>
            </a:xfrm>
            <a:prstGeom prst="rect">
              <a:avLst/>
            </a:prstGeom>
          </p:spPr>
        </p:pic>
      </p:grpSp>
      <p:sp>
        <p:nvSpPr>
          <p:cNvPr id="8" name="Freeform 8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737979" y="1562418"/>
            <a:ext cx="7839069" cy="1887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DATA</a:t>
            </a:r>
          </a:p>
          <a:p>
            <a:pPr marL="0" lvl="0" indent="0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PRE-PROCESSING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4056927"/>
            <a:ext cx="6340740" cy="2484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Data Wrangling</a:t>
            </a:r>
          </a:p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Univariate Analysis</a:t>
            </a:r>
          </a:p>
          <a:p>
            <a:pPr marL="604521" lvl="1" indent="-302261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Deleted Redundant Columns</a:t>
            </a:r>
          </a:p>
          <a:p>
            <a:pPr marL="604521" lvl="1" indent="-302261" algn="l">
              <a:lnSpc>
                <a:spcPts val="509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Merged tables to Create a Final</a:t>
            </a:r>
          </a:p>
        </p:txBody>
      </p:sp>
      <p:sp>
        <p:nvSpPr>
          <p:cNvPr id="11" name="Freeform 11"/>
          <p:cNvSpPr/>
          <p:nvPr/>
        </p:nvSpPr>
        <p:spPr>
          <a:xfrm>
            <a:off x="9144000" y="7206511"/>
            <a:ext cx="1028700" cy="1023089"/>
          </a:xfrm>
          <a:custGeom>
            <a:avLst/>
            <a:gdLst/>
            <a:ahLst/>
            <a:cxnLst/>
            <a:rect l="l" t="t" r="r" b="b"/>
            <a:pathLst>
              <a:path w="1028700" h="1023089">
                <a:moveTo>
                  <a:pt x="0" y="0"/>
                </a:moveTo>
                <a:lnTo>
                  <a:pt x="1028700" y="0"/>
                </a:lnTo>
                <a:lnTo>
                  <a:pt x="1028700" y="1023089"/>
                </a:lnTo>
                <a:lnTo>
                  <a:pt x="0" y="10230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54CCA27B-8798-4793-F84B-65798E09BEE2}"/>
              </a:ext>
            </a:extLst>
          </p:cNvPr>
          <p:cNvGrpSpPr/>
          <p:nvPr/>
        </p:nvGrpSpPr>
        <p:grpSpPr>
          <a:xfrm>
            <a:off x="0" y="3471"/>
            <a:ext cx="3397950" cy="1118567"/>
            <a:chOff x="0" y="0"/>
            <a:chExt cx="4530601" cy="1491422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8A5CFEC6-28CC-1BF2-8921-87A3F061E67F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59739BF4-42D8-8F9B-B4C1-F6BA44518889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2465784" y="2041773"/>
            <a:ext cx="13220025" cy="7093117"/>
          </a:xfrm>
          <a:custGeom>
            <a:avLst/>
            <a:gdLst/>
            <a:ahLst/>
            <a:cxnLst/>
            <a:rect l="l" t="t" r="r" b="b"/>
            <a:pathLst>
              <a:path w="13220025" h="7093117">
                <a:moveTo>
                  <a:pt x="0" y="0"/>
                </a:moveTo>
                <a:lnTo>
                  <a:pt x="13220025" y="0"/>
                </a:lnTo>
                <a:lnTo>
                  <a:pt x="13220025" y="7093118"/>
                </a:lnTo>
                <a:lnTo>
                  <a:pt x="0" y="70931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flipV="1">
            <a:off x="6801573" y="1258543"/>
            <a:ext cx="465197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492834" y="347000"/>
            <a:ext cx="1528598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INSIGHTS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8184" y="1287011"/>
            <a:ext cx="16771632" cy="75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sz="3599">
                <a:solidFill>
                  <a:srgbClr val="FFFFFF"/>
                </a:solidFill>
                <a:latin typeface="Pragmatica Bold"/>
              </a:rPr>
              <a:t>Most Mentioned Skills</a:t>
            </a:r>
          </a:p>
        </p:txBody>
      </p:sp>
      <p:grpSp>
        <p:nvGrpSpPr>
          <p:cNvPr id="10" name="Group 3">
            <a:extLst>
              <a:ext uri="{FF2B5EF4-FFF2-40B4-BE49-F238E27FC236}">
                <a16:creationId xmlns:a16="http://schemas.microsoft.com/office/drawing/2014/main" id="{868F429E-8ABD-EBDE-7313-C6A67A94500D}"/>
              </a:ext>
            </a:extLst>
          </p:cNvPr>
          <p:cNvGrpSpPr/>
          <p:nvPr/>
        </p:nvGrpSpPr>
        <p:grpSpPr>
          <a:xfrm>
            <a:off x="0" y="0"/>
            <a:ext cx="3397950" cy="1118567"/>
            <a:chOff x="0" y="0"/>
            <a:chExt cx="4530601" cy="1491422"/>
          </a:xfrm>
        </p:grpSpPr>
        <p:sp>
          <p:nvSpPr>
            <p:cNvPr id="11" name="AutoShape 4">
              <a:extLst>
                <a:ext uri="{FF2B5EF4-FFF2-40B4-BE49-F238E27FC236}">
                  <a16:creationId xmlns:a16="http://schemas.microsoft.com/office/drawing/2014/main" id="{7DA4544E-2901-5ED5-6195-1BBF6AF40C09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5">
              <a:extLst>
                <a:ext uri="{FF2B5EF4-FFF2-40B4-BE49-F238E27FC236}">
                  <a16:creationId xmlns:a16="http://schemas.microsoft.com/office/drawing/2014/main" id="{57E60133-1ABC-AC37-ABEB-64CBAC40C813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6801573" y="1258543"/>
            <a:ext cx="4651970" cy="0"/>
          </a:xfrm>
          <a:prstGeom prst="line">
            <a:avLst/>
          </a:prstGeom>
          <a:ln w="28575" cap="flat">
            <a:solidFill>
              <a:srgbClr val="D9D9D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" name="TextBox 3"/>
          <p:cNvSpPr txBox="1"/>
          <p:nvPr/>
        </p:nvSpPr>
        <p:spPr>
          <a:xfrm>
            <a:off x="1492834" y="149776"/>
            <a:ext cx="15285988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spc="65">
                <a:solidFill>
                  <a:srgbClr val="FFFFFF"/>
                </a:solidFill>
                <a:latin typeface="Pragmatica Bold"/>
              </a:rPr>
              <a:t>INSIGHTS </a:t>
            </a:r>
          </a:p>
        </p:txBody>
      </p:sp>
      <p:sp>
        <p:nvSpPr>
          <p:cNvPr id="7" name="Freeform 7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812910" y="2194279"/>
            <a:ext cx="17164435" cy="6716775"/>
            <a:chOff x="0" y="0"/>
            <a:chExt cx="22885914" cy="89557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41205" cy="8955701"/>
            </a:xfrm>
            <a:custGeom>
              <a:avLst/>
              <a:gdLst/>
              <a:ahLst/>
              <a:cxnLst/>
              <a:rect l="l" t="t" r="r" b="b"/>
              <a:pathLst>
                <a:path w="10641205" h="8955701">
                  <a:moveTo>
                    <a:pt x="0" y="0"/>
                  </a:moveTo>
                  <a:lnTo>
                    <a:pt x="10641205" y="0"/>
                  </a:lnTo>
                  <a:lnTo>
                    <a:pt x="10641205" y="8955701"/>
                  </a:lnTo>
                  <a:lnTo>
                    <a:pt x="0" y="89557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0220324" y="0"/>
              <a:ext cx="12665590" cy="8907877"/>
            </a:xfrm>
            <a:custGeom>
              <a:avLst/>
              <a:gdLst/>
              <a:ahLst/>
              <a:cxnLst/>
              <a:rect l="l" t="t" r="r" b="b"/>
              <a:pathLst>
                <a:path w="12665590" h="8907877">
                  <a:moveTo>
                    <a:pt x="0" y="0"/>
                  </a:moveTo>
                  <a:lnTo>
                    <a:pt x="12665590" y="0"/>
                  </a:lnTo>
                  <a:lnTo>
                    <a:pt x="12665590" y="8907877"/>
                  </a:lnTo>
                  <a:lnTo>
                    <a:pt x="0" y="89078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601" r="-1606" b="-60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439517"/>
            <a:ext cx="16771632" cy="754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51"/>
              </a:lnSpc>
            </a:pPr>
            <a:r>
              <a:rPr lang="en-US" sz="3599">
                <a:solidFill>
                  <a:srgbClr val="FFFFFF"/>
                </a:solidFill>
                <a:latin typeface="Pragmatica Bold"/>
              </a:rPr>
              <a:t>Dominating Cities In India</a:t>
            </a:r>
          </a:p>
        </p:txBody>
      </p:sp>
      <p:grpSp>
        <p:nvGrpSpPr>
          <p:cNvPr id="12" name="Group 3">
            <a:extLst>
              <a:ext uri="{FF2B5EF4-FFF2-40B4-BE49-F238E27FC236}">
                <a16:creationId xmlns:a16="http://schemas.microsoft.com/office/drawing/2014/main" id="{46949FF9-1667-D9E1-EBE8-B2D21C9EC649}"/>
              </a:ext>
            </a:extLst>
          </p:cNvPr>
          <p:cNvGrpSpPr/>
          <p:nvPr/>
        </p:nvGrpSpPr>
        <p:grpSpPr>
          <a:xfrm>
            <a:off x="0" y="-38100"/>
            <a:ext cx="3397950" cy="1118567"/>
            <a:chOff x="0" y="0"/>
            <a:chExt cx="4530601" cy="1491422"/>
          </a:xfrm>
        </p:grpSpPr>
        <p:sp>
          <p:nvSpPr>
            <p:cNvPr id="13" name="AutoShape 4">
              <a:extLst>
                <a:ext uri="{FF2B5EF4-FFF2-40B4-BE49-F238E27FC236}">
                  <a16:creationId xmlns:a16="http://schemas.microsoft.com/office/drawing/2014/main" id="{CC1EEA76-4085-F693-1764-4992975C3225}"/>
                </a:ext>
              </a:extLst>
            </p:cNvPr>
            <p:cNvSpPr/>
            <p:nvPr/>
          </p:nvSpPr>
          <p:spPr>
            <a:xfrm>
              <a:off x="0" y="0"/>
              <a:ext cx="453060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5">
              <a:extLst>
                <a:ext uri="{FF2B5EF4-FFF2-40B4-BE49-F238E27FC236}">
                  <a16:creationId xmlns:a16="http://schemas.microsoft.com/office/drawing/2014/main" id="{6AE033C9-B4E4-8CE7-A730-22E83CDF58D4}"/>
                </a:ext>
              </a:extLst>
            </p:cNvPr>
            <p:cNvSpPr txBox="1"/>
            <p:nvPr/>
          </p:nvSpPr>
          <p:spPr>
            <a:xfrm>
              <a:off x="419550" y="186055"/>
              <a:ext cx="3691501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 dirty="0">
                  <a:solidFill>
                    <a:srgbClr val="000000"/>
                  </a:solidFill>
                  <a:latin typeface="TT Interphases Bold"/>
                </a:rPr>
                <a:t>Phase 1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03121" cy="1118567"/>
            <a:chOff x="0" y="0"/>
            <a:chExt cx="4804161" cy="149142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480416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883" y="186055"/>
              <a:ext cx="3914396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>
                  <a:solidFill>
                    <a:srgbClr val="000000"/>
                  </a:solidFill>
                  <a:latin typeface="TT Interphases Bold"/>
                </a:rPr>
                <a:t>Phase 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TextBox 6"/>
          <p:cNvSpPr txBox="1"/>
          <p:nvPr/>
        </p:nvSpPr>
        <p:spPr>
          <a:xfrm>
            <a:off x="5001189" y="870625"/>
            <a:ext cx="783906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MODEL BUILDING</a:t>
            </a:r>
          </a:p>
        </p:txBody>
      </p:sp>
      <p:sp>
        <p:nvSpPr>
          <p:cNvPr id="7" name="Freeform 7"/>
          <p:cNvSpPr/>
          <p:nvPr/>
        </p:nvSpPr>
        <p:spPr>
          <a:xfrm>
            <a:off x="10294783" y="1619446"/>
            <a:ext cx="8188130" cy="6588367"/>
          </a:xfrm>
          <a:custGeom>
            <a:avLst/>
            <a:gdLst/>
            <a:ahLst/>
            <a:cxnLst/>
            <a:rect l="l" t="t" r="r" b="b"/>
            <a:pathLst>
              <a:path w="8188130" h="6588367">
                <a:moveTo>
                  <a:pt x="0" y="0"/>
                </a:moveTo>
                <a:lnTo>
                  <a:pt x="8188130" y="0"/>
                </a:lnTo>
                <a:lnTo>
                  <a:pt x="8188130" y="6588368"/>
                </a:lnTo>
                <a:lnTo>
                  <a:pt x="0" y="65883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" r="-271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11375941" y="7700449"/>
            <a:ext cx="6025258" cy="967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Build a </a:t>
            </a:r>
            <a:r>
              <a:rPr lang="en-US" sz="2800">
                <a:solidFill>
                  <a:srgbClr val="FFFFFF"/>
                </a:solidFill>
                <a:latin typeface="Pragmatica Bold"/>
              </a:rPr>
              <a:t>K-Means Clustering Model</a:t>
            </a:r>
          </a:p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 Bold"/>
              </a:rPr>
              <a:t>(Unsupervised Learning)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13124"/>
            <a:ext cx="3616749" cy="1462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20"/>
              </a:lnSpc>
            </a:pPr>
            <a:r>
              <a:rPr lang="en-US" sz="2800">
                <a:solidFill>
                  <a:srgbClr val="FFFFFF"/>
                </a:solidFill>
                <a:latin typeface="Pragmatica Bold"/>
              </a:rPr>
              <a:t>Features</a:t>
            </a:r>
            <a:r>
              <a:rPr lang="en-US" sz="2800">
                <a:solidFill>
                  <a:srgbClr val="D9D9D9"/>
                </a:solidFill>
                <a:latin typeface="Pragmatica Bold"/>
              </a:rPr>
              <a:t>:- </a:t>
            </a:r>
          </a:p>
          <a:p>
            <a:pPr algn="l">
              <a:lnSpc>
                <a:spcPts val="3920"/>
              </a:lnSpc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Age Of Company, Employee_count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645449" y="2380390"/>
            <a:ext cx="6245646" cy="6322724"/>
            <a:chOff x="0" y="0"/>
            <a:chExt cx="8327528" cy="843029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327528" cy="6830569"/>
            </a:xfrm>
            <a:custGeom>
              <a:avLst/>
              <a:gdLst/>
              <a:ahLst/>
              <a:cxnLst/>
              <a:rect l="l" t="t" r="r" b="b"/>
              <a:pathLst>
                <a:path w="8327528" h="6830569">
                  <a:moveTo>
                    <a:pt x="0" y="0"/>
                  </a:moveTo>
                  <a:lnTo>
                    <a:pt x="8327528" y="0"/>
                  </a:lnTo>
                  <a:lnTo>
                    <a:pt x="8327528" y="6830569"/>
                  </a:lnTo>
                  <a:lnTo>
                    <a:pt x="0" y="6830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69265" y="7156700"/>
              <a:ext cx="7544058" cy="12735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Used </a:t>
              </a:r>
              <a:r>
                <a:rPr lang="en-US" sz="2800">
                  <a:solidFill>
                    <a:srgbClr val="FFFFFF"/>
                  </a:solidFill>
                  <a:latin typeface="Pragmatica Bold"/>
                </a:rPr>
                <a:t>Elbow Method</a:t>
              </a: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 to get the</a:t>
              </a:r>
            </a:p>
            <a:p>
              <a:pPr algn="ctr">
                <a:lnSpc>
                  <a:spcPts val="3920"/>
                </a:lnSpc>
              </a:pPr>
              <a:r>
                <a:rPr lang="en-US" sz="2800">
                  <a:solidFill>
                    <a:srgbClr val="D9D9D9"/>
                  </a:solidFill>
                  <a:latin typeface="Pragmatica Bold"/>
                </a:rPr>
                <a:t>Number of Clusters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50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3603121" cy="1118567"/>
            <a:chOff x="0" y="0"/>
            <a:chExt cx="4804161" cy="1491422"/>
          </a:xfrm>
        </p:grpSpPr>
        <p:sp>
          <p:nvSpPr>
            <p:cNvPr id="3" name="AutoShape 3"/>
            <p:cNvSpPr/>
            <p:nvPr/>
          </p:nvSpPr>
          <p:spPr>
            <a:xfrm>
              <a:off x="0" y="0"/>
              <a:ext cx="4804161" cy="1491422"/>
            </a:xfrm>
            <a:prstGeom prst="rect">
              <a:avLst/>
            </a:prstGeom>
            <a:solidFill>
              <a:srgbClr val="FFFFFF"/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44883" y="186055"/>
              <a:ext cx="3914396" cy="114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04"/>
                </a:lnSpc>
                <a:spcBef>
                  <a:spcPct val="0"/>
                </a:spcBef>
              </a:pPr>
              <a:r>
                <a:rPr lang="en-US" sz="5793" spc="57">
                  <a:solidFill>
                    <a:srgbClr val="000000"/>
                  </a:solidFill>
                  <a:latin typeface="TT Interphases Bold"/>
                </a:rPr>
                <a:t>Phase 2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5580298" y="9530712"/>
            <a:ext cx="2397048" cy="483876"/>
          </a:xfrm>
          <a:custGeom>
            <a:avLst/>
            <a:gdLst/>
            <a:ahLst/>
            <a:cxnLst/>
            <a:rect l="l" t="t" r="r" b="b"/>
            <a:pathLst>
              <a:path w="2397048" h="483876">
                <a:moveTo>
                  <a:pt x="0" y="0"/>
                </a:moveTo>
                <a:lnTo>
                  <a:pt x="2397048" y="0"/>
                </a:lnTo>
                <a:lnTo>
                  <a:pt x="2397048" y="483876"/>
                </a:lnTo>
                <a:lnTo>
                  <a:pt x="0" y="48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2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9994209" y="4157250"/>
            <a:ext cx="6708911" cy="4288099"/>
          </a:xfrm>
          <a:custGeom>
            <a:avLst/>
            <a:gdLst/>
            <a:ahLst/>
            <a:cxnLst/>
            <a:rect l="l" t="t" r="r" b="b"/>
            <a:pathLst>
              <a:path w="6708911" h="4288099">
                <a:moveTo>
                  <a:pt x="0" y="0"/>
                </a:moveTo>
                <a:lnTo>
                  <a:pt x="6708912" y="0"/>
                </a:lnTo>
                <a:lnTo>
                  <a:pt x="6708912" y="4288098"/>
                </a:lnTo>
                <a:lnTo>
                  <a:pt x="0" y="42880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978" r="-8978"/>
            </a:stretch>
          </a:blipFill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2057400" y="4157250"/>
            <a:ext cx="6131229" cy="4288099"/>
          </a:xfrm>
          <a:custGeom>
            <a:avLst/>
            <a:gdLst/>
            <a:ahLst/>
            <a:cxnLst/>
            <a:rect l="l" t="t" r="r" b="b"/>
            <a:pathLst>
              <a:path w="6131229" h="4288099">
                <a:moveTo>
                  <a:pt x="0" y="0"/>
                </a:moveTo>
                <a:lnTo>
                  <a:pt x="6131229" y="0"/>
                </a:lnTo>
                <a:lnTo>
                  <a:pt x="6131229" y="4288098"/>
                </a:lnTo>
                <a:lnTo>
                  <a:pt x="0" y="42880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effectLst>
            <a:outerShdw blurRad="50800" dist="38100" sx="101000" sy="1010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IN"/>
          </a:p>
        </p:txBody>
      </p:sp>
      <p:sp>
        <p:nvSpPr>
          <p:cNvPr id="8" name="TextBox 8"/>
          <p:cNvSpPr txBox="1"/>
          <p:nvPr/>
        </p:nvSpPr>
        <p:spPr>
          <a:xfrm>
            <a:off x="5224465" y="397569"/>
            <a:ext cx="7839069" cy="954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410"/>
              </a:lnSpc>
            </a:pPr>
            <a:r>
              <a:rPr lang="en-US" sz="6500" u="sng" spc="65">
                <a:solidFill>
                  <a:srgbClr val="FFFFFF"/>
                </a:solidFill>
                <a:latin typeface="Pragmatica Bold"/>
              </a:rPr>
              <a:t>APP CREATION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1073" y="1785675"/>
            <a:ext cx="13569225" cy="1513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Created different functions for skill search</a:t>
            </a:r>
          </a:p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Used Flask to deploy Web App on Local Host</a:t>
            </a:r>
          </a:p>
          <a:p>
            <a:pPr marL="604521" lvl="1" indent="-302261" algn="just">
              <a:lnSpc>
                <a:spcPts val="4116"/>
              </a:lnSpc>
              <a:buFont typeface="Arial"/>
              <a:buChar char="•"/>
            </a:pPr>
            <a:r>
              <a:rPr lang="en-US" sz="2800">
                <a:solidFill>
                  <a:srgbClr val="D9D9D9"/>
                </a:solidFill>
                <a:latin typeface="Pragmatica"/>
              </a:rPr>
              <a:t>Used HTML/CSS Templates to Display App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285</Words>
  <Application>Microsoft Office PowerPoint</Application>
  <PresentationFormat>Custom</PresentationFormat>
  <Paragraphs>71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Pragmatica Bold</vt:lpstr>
      <vt:lpstr>Pragmatica</vt:lpstr>
      <vt:lpstr>Calibri</vt:lpstr>
      <vt:lpstr>Arial</vt:lpstr>
      <vt:lpstr>TT Interphases Bold</vt:lpstr>
      <vt:lpstr>TT Interphases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Project Proposal Business Presentation in Black White Simple Corporate Dark Style</dc:title>
  <cp:lastModifiedBy>www.abcom.in</cp:lastModifiedBy>
  <cp:revision>4</cp:revision>
  <dcterms:created xsi:type="dcterms:W3CDTF">2006-08-16T00:00:00Z</dcterms:created>
  <dcterms:modified xsi:type="dcterms:W3CDTF">2023-11-20T10:24:36Z</dcterms:modified>
  <dc:identifier>DAFo5ZkoQq8</dc:identifier>
</cp:coreProperties>
</file>